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9F3EB667-6137-4604-8272-0B1177287119}" type="datetimeFigureOut">
              <a:rPr lang="ru-RU" smtClean="0"/>
              <a:t>08.02.2023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3CBFBB-DDFC-4C3D-8B9C-A6B9BDEC8217}" type="slidenum">
              <a:rPr lang="ru-RU" smtClean="0"/>
              <a:t>‹#›</a:t>
            </a:fld>
            <a:endParaRPr lang="ru-RU"/>
          </a:p>
        </p:txBody>
      </p:sp>
    </p:spTree>
    <p:extLst>
      <p:ext uri="{BB962C8B-B14F-4D97-AF65-F5344CB8AC3E}">
        <p14:creationId xmlns:p14="http://schemas.microsoft.com/office/powerpoint/2010/main" val="2559307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9F3EB667-6137-4604-8272-0B1177287119}" type="datetimeFigureOut">
              <a:rPr lang="ru-RU" smtClean="0"/>
              <a:t>08.02.2023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3CBFBB-DDFC-4C3D-8B9C-A6B9BDEC8217}" type="slidenum">
              <a:rPr lang="ru-RU" smtClean="0"/>
              <a:t>‹#›</a:t>
            </a:fld>
            <a:endParaRPr lang="ru-RU"/>
          </a:p>
        </p:txBody>
      </p:sp>
    </p:spTree>
    <p:extLst>
      <p:ext uri="{BB962C8B-B14F-4D97-AF65-F5344CB8AC3E}">
        <p14:creationId xmlns:p14="http://schemas.microsoft.com/office/powerpoint/2010/main" val="4131228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9F3EB667-6137-4604-8272-0B1177287119}" type="datetimeFigureOut">
              <a:rPr lang="ru-RU" smtClean="0"/>
              <a:t>08.02.2023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3CBFBB-DDFC-4C3D-8B9C-A6B9BDEC8217}" type="slidenum">
              <a:rPr lang="ru-RU" smtClean="0"/>
              <a:t>‹#›</a:t>
            </a:fld>
            <a:endParaRPr lang="ru-RU"/>
          </a:p>
        </p:txBody>
      </p:sp>
    </p:spTree>
    <p:extLst>
      <p:ext uri="{BB962C8B-B14F-4D97-AF65-F5344CB8AC3E}">
        <p14:creationId xmlns:p14="http://schemas.microsoft.com/office/powerpoint/2010/main" val="2546386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9F3EB667-6137-4604-8272-0B1177287119}" type="datetimeFigureOut">
              <a:rPr lang="ru-RU" smtClean="0"/>
              <a:t>08.02.2023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3CBFBB-DDFC-4C3D-8B9C-A6B9BDEC8217}" type="slidenum">
              <a:rPr lang="ru-RU" smtClean="0"/>
              <a:t>‹#›</a:t>
            </a:fld>
            <a:endParaRPr lang="ru-RU"/>
          </a:p>
        </p:txBody>
      </p:sp>
    </p:spTree>
    <p:extLst>
      <p:ext uri="{BB962C8B-B14F-4D97-AF65-F5344CB8AC3E}">
        <p14:creationId xmlns:p14="http://schemas.microsoft.com/office/powerpoint/2010/main" val="3433199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9F3EB667-6137-4604-8272-0B1177287119}" type="datetimeFigureOut">
              <a:rPr lang="ru-RU" smtClean="0"/>
              <a:t>08.02.2023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3CBFBB-DDFC-4C3D-8B9C-A6B9BDEC8217}" type="slidenum">
              <a:rPr lang="ru-RU" smtClean="0"/>
              <a:t>‹#›</a:t>
            </a:fld>
            <a:endParaRPr lang="ru-RU"/>
          </a:p>
        </p:txBody>
      </p:sp>
    </p:spTree>
    <p:extLst>
      <p:ext uri="{BB962C8B-B14F-4D97-AF65-F5344CB8AC3E}">
        <p14:creationId xmlns:p14="http://schemas.microsoft.com/office/powerpoint/2010/main" val="1640533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9F3EB667-6137-4604-8272-0B1177287119}" type="datetimeFigureOut">
              <a:rPr lang="ru-RU" smtClean="0"/>
              <a:t>08.02.2023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43CBFBB-DDFC-4C3D-8B9C-A6B9BDEC8217}" type="slidenum">
              <a:rPr lang="ru-RU" smtClean="0"/>
              <a:t>‹#›</a:t>
            </a:fld>
            <a:endParaRPr lang="ru-RU"/>
          </a:p>
        </p:txBody>
      </p:sp>
    </p:spTree>
    <p:extLst>
      <p:ext uri="{BB962C8B-B14F-4D97-AF65-F5344CB8AC3E}">
        <p14:creationId xmlns:p14="http://schemas.microsoft.com/office/powerpoint/2010/main" val="4134125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9F3EB667-6137-4604-8272-0B1177287119}" type="datetimeFigureOut">
              <a:rPr lang="ru-RU" smtClean="0"/>
              <a:t>08.02.2023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43CBFBB-DDFC-4C3D-8B9C-A6B9BDEC8217}" type="slidenum">
              <a:rPr lang="ru-RU" smtClean="0"/>
              <a:t>‹#›</a:t>
            </a:fld>
            <a:endParaRPr lang="ru-RU"/>
          </a:p>
        </p:txBody>
      </p:sp>
    </p:spTree>
    <p:extLst>
      <p:ext uri="{BB962C8B-B14F-4D97-AF65-F5344CB8AC3E}">
        <p14:creationId xmlns:p14="http://schemas.microsoft.com/office/powerpoint/2010/main" val="2710996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9F3EB667-6137-4604-8272-0B1177287119}" type="datetimeFigureOut">
              <a:rPr lang="ru-RU" smtClean="0"/>
              <a:t>08.02.2023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43CBFBB-DDFC-4C3D-8B9C-A6B9BDEC8217}" type="slidenum">
              <a:rPr lang="ru-RU" smtClean="0"/>
              <a:t>‹#›</a:t>
            </a:fld>
            <a:endParaRPr lang="ru-RU"/>
          </a:p>
        </p:txBody>
      </p:sp>
    </p:spTree>
    <p:extLst>
      <p:ext uri="{BB962C8B-B14F-4D97-AF65-F5344CB8AC3E}">
        <p14:creationId xmlns:p14="http://schemas.microsoft.com/office/powerpoint/2010/main" val="3560283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F3EB667-6137-4604-8272-0B1177287119}" type="datetimeFigureOut">
              <a:rPr lang="ru-RU" smtClean="0"/>
              <a:t>08.02.2023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43CBFBB-DDFC-4C3D-8B9C-A6B9BDEC8217}" type="slidenum">
              <a:rPr lang="ru-RU" smtClean="0"/>
              <a:t>‹#›</a:t>
            </a:fld>
            <a:endParaRPr lang="ru-RU"/>
          </a:p>
        </p:txBody>
      </p:sp>
    </p:spTree>
    <p:extLst>
      <p:ext uri="{BB962C8B-B14F-4D97-AF65-F5344CB8AC3E}">
        <p14:creationId xmlns:p14="http://schemas.microsoft.com/office/powerpoint/2010/main" val="2185608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9F3EB667-6137-4604-8272-0B1177287119}" type="datetimeFigureOut">
              <a:rPr lang="ru-RU" smtClean="0"/>
              <a:t>08.02.2023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43CBFBB-DDFC-4C3D-8B9C-A6B9BDEC8217}" type="slidenum">
              <a:rPr lang="ru-RU" smtClean="0"/>
              <a:t>‹#›</a:t>
            </a:fld>
            <a:endParaRPr lang="ru-RU"/>
          </a:p>
        </p:txBody>
      </p:sp>
    </p:spTree>
    <p:extLst>
      <p:ext uri="{BB962C8B-B14F-4D97-AF65-F5344CB8AC3E}">
        <p14:creationId xmlns:p14="http://schemas.microsoft.com/office/powerpoint/2010/main" val="1733785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9F3EB667-6137-4604-8272-0B1177287119}" type="datetimeFigureOut">
              <a:rPr lang="ru-RU" smtClean="0"/>
              <a:t>08.02.2023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43CBFBB-DDFC-4C3D-8B9C-A6B9BDEC8217}" type="slidenum">
              <a:rPr lang="ru-RU" smtClean="0"/>
              <a:t>‹#›</a:t>
            </a:fld>
            <a:endParaRPr lang="ru-RU"/>
          </a:p>
        </p:txBody>
      </p:sp>
    </p:spTree>
    <p:extLst>
      <p:ext uri="{BB962C8B-B14F-4D97-AF65-F5344CB8AC3E}">
        <p14:creationId xmlns:p14="http://schemas.microsoft.com/office/powerpoint/2010/main" val="2416365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3EB667-6137-4604-8272-0B1177287119}" type="datetimeFigureOut">
              <a:rPr lang="ru-RU" smtClean="0"/>
              <a:t>08.02.2023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3CBFBB-DDFC-4C3D-8B9C-A6B9BDEC8217}" type="slidenum">
              <a:rPr lang="ru-RU" smtClean="0"/>
              <a:t>‹#›</a:t>
            </a:fld>
            <a:endParaRPr lang="ru-RU"/>
          </a:p>
        </p:txBody>
      </p:sp>
    </p:spTree>
    <p:extLst>
      <p:ext uri="{BB962C8B-B14F-4D97-AF65-F5344CB8AC3E}">
        <p14:creationId xmlns:p14="http://schemas.microsoft.com/office/powerpoint/2010/main" val="2152697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en-US" sz="3600" dirty="0">
                <a:solidFill>
                  <a:srgbClr val="002060"/>
                </a:solidFill>
                <a:latin typeface="Times New Roman" panose="02020603050405020304" pitchFamily="18" charset="0"/>
                <a:cs typeface="Times New Roman" panose="02020603050405020304" pitchFamily="18" charset="0"/>
              </a:rPr>
              <a:t>Topic about a scientific event (conference, round table, discussion). </a:t>
            </a:r>
            <a:endParaRPr lang="ru-RU" sz="36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2393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GB" b="1" dirty="0">
                <a:solidFill>
                  <a:srgbClr val="002060"/>
                </a:solidFill>
                <a:latin typeface="Times New Roman" panose="02020603050405020304" pitchFamily="18" charset="0"/>
                <a:cs typeface="Times New Roman" panose="02020603050405020304" pitchFamily="18" charset="0"/>
              </a:rPr>
              <a:t>Conference</a:t>
            </a:r>
            <a:endParaRPr lang="ru-RU"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lgn="just" fontAlgn="base">
              <a:buNone/>
            </a:pPr>
            <a:r>
              <a:rPr lang="en-US" dirty="0">
                <a:solidFill>
                  <a:srgbClr val="002060"/>
                </a:solidFill>
                <a:latin typeface="Times New Roman" panose="02020603050405020304" pitchFamily="18" charset="0"/>
                <a:cs typeface="Times New Roman" panose="02020603050405020304" pitchFamily="18" charset="0"/>
              </a:rPr>
              <a:t>The conference is one of the most common types of events. In it, the aim is to debate and draw conclusions about a central theme. The conference is the meeting where experts deliberate on issues of common interest or present studies, new discoveries, etc.</a:t>
            </a:r>
          </a:p>
          <a:p>
            <a:pPr marL="0" indent="0" algn="just" fontAlgn="base">
              <a:buNone/>
            </a:pPr>
            <a:r>
              <a:rPr lang="en-US" dirty="0">
                <a:solidFill>
                  <a:srgbClr val="002060"/>
                </a:solidFill>
                <a:latin typeface="Times New Roman" panose="02020603050405020304" pitchFamily="18" charset="0"/>
                <a:cs typeface="Times New Roman" panose="02020603050405020304" pitchFamily="18" charset="0"/>
              </a:rPr>
              <a:t>Conference features:</a:t>
            </a:r>
          </a:p>
          <a:p>
            <a:pPr algn="just" fontAlgn="base">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It’s a formal event</a:t>
            </a:r>
          </a:p>
          <a:p>
            <a:pPr algn="just" fontAlgn="base">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It has periodicity</a:t>
            </a:r>
          </a:p>
          <a:p>
            <a:pPr algn="just" fontAlgn="base">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It is a highly complex event</a:t>
            </a:r>
          </a:p>
          <a:p>
            <a:pPr algn="just" fontAlgn="base">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It has its own regulations and bylaws</a:t>
            </a:r>
          </a:p>
          <a:p>
            <a:endParaRPr lang="ru-RU" dirty="0"/>
          </a:p>
        </p:txBody>
      </p:sp>
    </p:spTree>
    <p:extLst>
      <p:ext uri="{BB962C8B-B14F-4D97-AF65-F5344CB8AC3E}">
        <p14:creationId xmlns:p14="http://schemas.microsoft.com/office/powerpoint/2010/main" val="1960913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just">
              <a:buNone/>
            </a:pPr>
            <a:r>
              <a:rPr lang="en-US" dirty="0">
                <a:solidFill>
                  <a:srgbClr val="002060"/>
                </a:solidFill>
                <a:latin typeface="Times New Roman" panose="02020603050405020304" pitchFamily="18" charset="0"/>
                <a:cs typeface="Times New Roman" panose="02020603050405020304" pitchFamily="18" charset="0"/>
              </a:rPr>
              <a:t>In general, a conference is promoted by associative entities and counts on the presence of professionals and specialists who have a common interest and work in the same area. Conferences can be regional, national, and international. And, within the same conference, various types of activities can take place, such as: round tables, symposia, lectures, commissions, panels, courses, are some of them.</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7880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Meeting</a:t>
            </a:r>
            <a:endParaRPr lang="ru-RU"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lgn="just" fontAlgn="base">
              <a:buNone/>
            </a:pPr>
            <a:r>
              <a:rPr lang="en-US" dirty="0">
                <a:solidFill>
                  <a:srgbClr val="002060"/>
                </a:solidFill>
                <a:latin typeface="Times New Roman" panose="02020603050405020304" pitchFamily="18" charset="0"/>
                <a:cs typeface="Times New Roman" panose="02020603050405020304" pitchFamily="18" charset="0"/>
              </a:rPr>
              <a:t>This event aims to discuss what is happening in that field of action and highlight what needs to be improved, proposing solutions. It’s the meeting of people or experts to discuss a certain topic. In an academic meeting, people of the same professional category debate relevant, current, and controversial issues in that area. Therefore, the themes addressed in a meeting will serve as a basis for a change in the performance of that specific field. While the conference is usually more comprehensive, the meeting is more cantered on a single professional category.</a:t>
            </a:r>
          </a:p>
          <a:p>
            <a:endParaRPr lang="ru-RU" dirty="0"/>
          </a:p>
        </p:txBody>
      </p:sp>
    </p:spTree>
    <p:extLst>
      <p:ext uri="{BB962C8B-B14F-4D97-AF65-F5344CB8AC3E}">
        <p14:creationId xmlns:p14="http://schemas.microsoft.com/office/powerpoint/2010/main" val="511719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Seminar</a:t>
            </a:r>
            <a:endParaRPr lang="ru-RU"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85000" lnSpcReduction="10000"/>
          </a:bodyPr>
          <a:lstStyle/>
          <a:p>
            <a:pPr marL="0" indent="0" algn="just" fontAlgn="base">
              <a:buNone/>
            </a:pPr>
            <a:r>
              <a:rPr lang="en-US" dirty="0">
                <a:solidFill>
                  <a:srgbClr val="002060"/>
                </a:solidFill>
                <a:latin typeface="Times New Roman" panose="02020603050405020304" pitchFamily="18" charset="0"/>
                <a:cs typeface="Times New Roman" panose="02020603050405020304" pitchFamily="18" charset="0"/>
              </a:rPr>
              <a:t>The seminar is an oral event, and it needs the presence of a mediator (speaker) to exist. The seminar usually brings together students around a topic espoused verbally and which is usually linked to research being developed by these students. In other words, it works like a debate, whose objective is to know all aspects and all the variables of a subject.</a:t>
            </a:r>
          </a:p>
          <a:p>
            <a:pPr marL="0" indent="0" algn="just" fontAlgn="base">
              <a:buNone/>
            </a:pPr>
            <a:r>
              <a:rPr lang="en-US" dirty="0">
                <a:solidFill>
                  <a:srgbClr val="002060"/>
                </a:solidFill>
                <a:latin typeface="Times New Roman" panose="02020603050405020304" pitchFamily="18" charset="0"/>
                <a:cs typeface="Times New Roman" panose="02020603050405020304" pitchFamily="18" charset="0"/>
              </a:rPr>
              <a:t>Unlike a meeting, at the seminar, only the situation is discussed, decisions are not made about it. The central issue is debated by two or more speakers. Therefore, the debate is not cantered on the opinion of a single person. This allows for a greater exchange of experiences, as different points of view can be shared with the audience. The difference between the seminar and the lecture is the scope of the theme. In the lecture, the discussed subject is seen only from an angle and by a speaker. In seminars, the most common is that the participants already have a previous knowledge of the subject. Generally, the session is divided into three parts: exposure phase, discussion phase, conclusion phase.</a:t>
            </a:r>
          </a:p>
          <a:p>
            <a:endParaRPr lang="ru-RU" dirty="0"/>
          </a:p>
        </p:txBody>
      </p:sp>
    </p:spTree>
    <p:extLst>
      <p:ext uri="{BB962C8B-B14F-4D97-AF65-F5344CB8AC3E}">
        <p14:creationId xmlns:p14="http://schemas.microsoft.com/office/powerpoint/2010/main" val="838202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Round table</a:t>
            </a:r>
            <a:endParaRPr lang="ru-RU"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marL="0" indent="0" algn="just" fontAlgn="base">
              <a:buNone/>
            </a:pPr>
            <a:r>
              <a:rPr lang="en-US" dirty="0">
                <a:solidFill>
                  <a:srgbClr val="002060"/>
                </a:solidFill>
                <a:latin typeface="Times New Roman" panose="02020603050405020304" pitchFamily="18" charset="0"/>
                <a:cs typeface="Times New Roman" panose="02020603050405020304" pitchFamily="18" charset="0"/>
              </a:rPr>
              <a:t>Roundtables are usually part of the schedule of larger events, such as conferences. This type of event aims to promote debate and raise questions about a topic. Therefore, the subject discussed is usually controversial and of public interest.</a:t>
            </a:r>
          </a:p>
          <a:p>
            <a:pPr marL="0" indent="0" algn="just" fontAlgn="base">
              <a:buNone/>
            </a:pPr>
            <a:r>
              <a:rPr lang="en-US" dirty="0">
                <a:solidFill>
                  <a:srgbClr val="002060"/>
                </a:solidFill>
                <a:latin typeface="Times New Roman" panose="02020603050405020304" pitchFamily="18" charset="0"/>
                <a:cs typeface="Times New Roman" panose="02020603050405020304" pitchFamily="18" charset="0"/>
              </a:rPr>
              <a:t>At the roundtable, public participation is very active. People are urged to defend points of view and ask experts questions. Therefore, the presence of someone who coordinates the action is essential so that the order of the event is guaranteed. This coordinator, who can also be called chairman of the board, works as a moderator. He is responsible for guiding the discussion so that it remains around the main theme.</a:t>
            </a:r>
          </a:p>
          <a:p>
            <a:endParaRPr lang="ru-RU" dirty="0"/>
          </a:p>
        </p:txBody>
      </p:sp>
    </p:spTree>
    <p:extLst>
      <p:ext uri="{BB962C8B-B14F-4D97-AF65-F5344CB8AC3E}">
        <p14:creationId xmlns:p14="http://schemas.microsoft.com/office/powerpoint/2010/main" val="68503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just" fontAlgn="base">
              <a:buNone/>
            </a:pPr>
            <a:r>
              <a:rPr lang="en-US" dirty="0">
                <a:solidFill>
                  <a:srgbClr val="002060"/>
                </a:solidFill>
                <a:latin typeface="Times New Roman" panose="02020603050405020304" pitchFamily="18" charset="0"/>
                <a:cs typeface="Times New Roman" panose="02020603050405020304" pitchFamily="18" charset="0"/>
              </a:rPr>
              <a:t>Roundtables usually bring experts on the area to be addressed. In addition to presenting their point of view on the subject, they often must deal with a time limit for the exhibition. In this format, the aim is to provide the audience with a global vision that stimulates reasoning and builds consensus on the topic under discussion.</a:t>
            </a:r>
          </a:p>
          <a:p>
            <a:pPr marL="0" indent="0" algn="just" fontAlgn="base">
              <a:buNone/>
            </a:pPr>
            <a:r>
              <a:rPr lang="en-US" dirty="0">
                <a:solidFill>
                  <a:srgbClr val="002060"/>
                </a:solidFill>
                <a:latin typeface="Times New Roman" panose="02020603050405020304" pitchFamily="18" charset="0"/>
                <a:cs typeface="Times New Roman" panose="02020603050405020304" pitchFamily="18" charset="0"/>
              </a:rPr>
              <a:t>There can be a question-and-answer session, from one participant to another or from the audience. But the usual is that the questions are directed to the members of the table.</a:t>
            </a:r>
          </a:p>
          <a:p>
            <a:endParaRPr lang="ru-RU" dirty="0"/>
          </a:p>
        </p:txBody>
      </p:sp>
    </p:spTree>
    <p:extLst>
      <p:ext uri="{BB962C8B-B14F-4D97-AF65-F5344CB8AC3E}">
        <p14:creationId xmlns:p14="http://schemas.microsoft.com/office/powerpoint/2010/main" val="1113513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Symposium</a:t>
            </a:r>
            <a:endParaRPr lang="ru-RU"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92500"/>
          </a:bodyPr>
          <a:lstStyle/>
          <a:p>
            <a:pPr marL="0" indent="0" algn="just" fontAlgn="base">
              <a:buNone/>
            </a:pPr>
            <a:r>
              <a:rPr lang="en-US" dirty="0">
                <a:solidFill>
                  <a:srgbClr val="002060"/>
                </a:solidFill>
                <a:latin typeface="Times New Roman" panose="02020603050405020304" pitchFamily="18" charset="0"/>
                <a:cs typeface="Times New Roman" panose="02020603050405020304" pitchFamily="18" charset="0"/>
              </a:rPr>
              <a:t>The symposium consists of meeting of a determined scientific community initiative around a specific subject with a view to aggregating results and considerations to promote progress towards its clarification. In other words, a symposium brings together researchers who aim to study and discuss a particular topic to reach greater conclusions about it.</a:t>
            </a:r>
          </a:p>
          <a:p>
            <a:pPr marL="0" indent="0" algn="just" fontAlgn="base">
              <a:buNone/>
            </a:pPr>
            <a:r>
              <a:rPr lang="en-US" dirty="0">
                <a:solidFill>
                  <a:srgbClr val="002060"/>
                </a:solidFill>
                <a:latin typeface="Times New Roman" panose="02020603050405020304" pitchFamily="18" charset="0"/>
                <a:cs typeface="Times New Roman" panose="02020603050405020304" pitchFamily="18" charset="0"/>
              </a:rPr>
              <a:t>In it, the exchange of information (knowledge and experiences) takes place, aiming at decision making. Like the conference, it is one of the types of events that require complex organization.</a:t>
            </a:r>
          </a:p>
          <a:p>
            <a:pPr marL="0" indent="0" algn="just" fontAlgn="base">
              <a:buNone/>
            </a:pPr>
            <a:r>
              <a:rPr lang="en-US" dirty="0">
                <a:solidFill>
                  <a:srgbClr val="002060"/>
                </a:solidFill>
                <a:latin typeface="Times New Roman" panose="02020603050405020304" pitchFamily="18" charset="0"/>
                <a:cs typeface="Times New Roman" panose="02020603050405020304" pitchFamily="18" charset="0"/>
              </a:rPr>
              <a:t>A symposium can contain several conferences and have several parallel exhibitions. These exhibitors will present the research they are carrying out in that central area of ​​study of the symposium.</a:t>
            </a:r>
          </a:p>
          <a:p>
            <a:endParaRPr lang="ru-RU" dirty="0"/>
          </a:p>
        </p:txBody>
      </p:sp>
    </p:spTree>
    <p:extLst>
      <p:ext uri="{BB962C8B-B14F-4D97-AF65-F5344CB8AC3E}">
        <p14:creationId xmlns:p14="http://schemas.microsoft.com/office/powerpoint/2010/main" val="1622964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Workshop</a:t>
            </a:r>
            <a:endParaRPr lang="ru-RU"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lgn="just" fontAlgn="base">
              <a:buNone/>
            </a:pPr>
            <a:r>
              <a:rPr lang="en-US" dirty="0">
                <a:solidFill>
                  <a:srgbClr val="002060"/>
                </a:solidFill>
                <a:latin typeface="Times New Roman" panose="02020603050405020304" pitchFamily="18" charset="0"/>
                <a:cs typeface="Times New Roman" panose="02020603050405020304" pitchFamily="18" charset="0"/>
              </a:rPr>
              <a:t>A workshop is a class that deals with specific subjects. Therefore, it has experts to guide the theme and activities.</a:t>
            </a:r>
          </a:p>
          <a:p>
            <a:pPr marL="0" indent="0" algn="just" fontAlgn="base">
              <a:buNone/>
            </a:pPr>
            <a:r>
              <a:rPr lang="en-US" dirty="0">
                <a:solidFill>
                  <a:srgbClr val="002060"/>
                </a:solidFill>
                <a:latin typeface="Times New Roman" panose="02020603050405020304" pitchFamily="18" charset="0"/>
                <a:cs typeface="Times New Roman" panose="02020603050405020304" pitchFamily="18" charset="0"/>
              </a:rPr>
              <a:t>A fundamental characteristic of the workshop is that, in it, the subjects are approached in a much more practical than theoretical way. So, the workshop fulfils its role when students go out, in fact, putting into practice everything they have learned.</a:t>
            </a:r>
          </a:p>
          <a:p>
            <a:endParaRPr lang="ru-RU" dirty="0"/>
          </a:p>
        </p:txBody>
      </p:sp>
    </p:spTree>
    <p:extLst>
      <p:ext uri="{BB962C8B-B14F-4D97-AF65-F5344CB8AC3E}">
        <p14:creationId xmlns:p14="http://schemas.microsoft.com/office/powerpoint/2010/main" val="305736759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895</Words>
  <Application>Microsoft Office PowerPoint</Application>
  <PresentationFormat>Широкоэкранный</PresentationFormat>
  <Paragraphs>26</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9</vt:i4>
      </vt:variant>
    </vt:vector>
  </HeadingPairs>
  <TitlesOfParts>
    <vt:vector size="15" baseType="lpstr">
      <vt:lpstr>Arial</vt:lpstr>
      <vt:lpstr>Calibri</vt:lpstr>
      <vt:lpstr>Calibri Light</vt:lpstr>
      <vt:lpstr>Times New Roman</vt:lpstr>
      <vt:lpstr>Wingdings</vt:lpstr>
      <vt:lpstr>Тема Office</vt:lpstr>
      <vt:lpstr>Topic about a scientific event (conference, round table, discussion). </vt:lpstr>
      <vt:lpstr>Conference</vt:lpstr>
      <vt:lpstr>Презентация PowerPoint</vt:lpstr>
      <vt:lpstr>Meeting</vt:lpstr>
      <vt:lpstr>Seminar</vt:lpstr>
      <vt:lpstr>Round table</vt:lpstr>
      <vt:lpstr>Презентация PowerPoint</vt:lpstr>
      <vt:lpstr>Symposium</vt:lpstr>
      <vt:lpstr>Workshop</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Dushaeva Kamilya</dc:creator>
  <cp:lastModifiedBy>Кажибекова Айым</cp:lastModifiedBy>
  <cp:revision>4</cp:revision>
  <dcterms:created xsi:type="dcterms:W3CDTF">2021-12-16T14:04:09Z</dcterms:created>
  <dcterms:modified xsi:type="dcterms:W3CDTF">2023-02-08T10:33:21Z</dcterms:modified>
</cp:coreProperties>
</file>